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1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outure" panose="020B0604020202020204" charset="0"/>
      <p:bold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şlıksız Bölüm" id="{35BDAF45-6F98-421F-82D3-390032D2EB53}">
          <p14:sldIdLst>
            <p14:sldId id="256"/>
            <p14:sldId id="27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C19B-FC70-F67F-CBFB-91DF50D15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7775B-1FF2-2201-F627-31F30A34C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E31AE-E084-AC0B-CF81-26408B99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A6D16-3104-CC5C-23FE-E851751B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C037E-419D-00C2-F789-16E6925D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9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EC3-0D9D-8D2A-7541-086D581E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C9A2E-BBD3-52E5-6111-013A82FE8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CCF9-95AF-DF69-113D-7D6AC271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6129-933A-A977-98B9-63C6B0CB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BE87E-4BA9-62AF-CB87-B53EDAB4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6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CB30C0-C235-5A39-1803-28E9A908CF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9D7FF-BA3D-B368-E39D-9F76154E6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B3863-6933-32D4-569D-45C37779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5FDD7-B803-4F2E-D613-1ACBB9EC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4D153-D40E-1EB2-79CD-FBEA0236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2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9227-1994-0E33-E5ED-64FE90AE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8956-82F3-528B-F28A-8A83C701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6FC94-A1B5-9FB9-56D9-D01BCF46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36FE3-02C3-87D9-E2F6-BF20ECED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4EDCF-451E-49B5-3FF4-2B2B0CEE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39C7-AE87-6426-BF8F-056B7D67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7305-1326-1812-2524-F5FADADA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E7089-5E60-D36C-A62A-697B9B02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C8E41-27F2-31C9-4F4C-64B1CA12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41516-8F5A-1F85-8C76-4710B23E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67B8-985B-6B6B-B84B-4D796E45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2DF7-7C1F-6D1B-ED20-70D1EADA8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794B3-84AD-F7E4-845A-D31A9F94D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D84BA-2F96-C4DD-CDF6-71CA0704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5EE5E-A026-C1FA-31F2-EF11A4E5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95751-C553-5238-8BDA-C0828869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9BB2-6D06-79E1-5B7D-10C9F601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192C6-72DE-C6D7-5089-7CE2AF4E8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42D78-BD57-8CCA-47AE-A6A488E88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6358F-BEB5-6219-4504-99D99ADE3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7FF68-01EB-58F3-5801-5C8EE1419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EE705-42C7-6B4B-253C-F7A33AE6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1895B-E64B-FEF7-8B8E-516313BE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B37D7-C06C-7C1D-54EA-D3326F66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C1ED-0689-E107-951F-8EE7BD80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5FE72-B0B9-FC16-9D5D-F7F8BE6E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0A0DC-6911-B856-60C5-2864A275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154CB-B508-7E18-BCCE-58DA6A8B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7049A-A695-BC4D-62BA-BF9B637C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F78CA-5077-1777-FF83-5570D739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6BB1-A85D-77B6-9FE6-AB3D67AC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0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4998-3E51-F354-1E31-916B9E95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FAF1-E09A-B22B-9A94-91BAEF467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132F8-D449-6C61-594C-C4880708C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981D6-4759-DA25-F546-897B3764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7BD61-F1A9-F1DF-80BE-CFF432B3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64BF0-9944-1CEE-8F1B-37E7A31B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637-079E-1A1C-14AD-F22512E0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FFD39-85BF-33C3-9777-A3B90C264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8FB8D-75A9-FD95-210F-24C7B28EA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4ABC7-3A6B-BAE7-639B-CD6C13BC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7A12B-B6FC-7A01-CD24-04D6ACDF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883C0-76EB-637B-5E15-6FB0D7DE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105E1-3919-0F1F-2364-E59BAD4C2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FC2FA-7EFA-4650-412C-801AACEA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061B9-673C-0890-DF2B-AD60EDC87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CD27-1E4C-4705-94BD-3E9712560FE1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3E6B0-EDBB-AC69-60A3-5FCC6F478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59187-B45E-443D-133B-DFF704B1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bdosn.org/events/event/unveiling-the-secret-through-machine-learning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openxmlformats.org/officeDocument/2006/relationships/hyperlink" Target="https://www.pngall.com/mouse-cursor-click-png/download/6290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bdosn.org/events/event/unveiling-the-secret-through-machine-learning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openxmlformats.org/officeDocument/2006/relationships/hyperlink" Target="https://www.pngall.com/mouse-cursor-click-png/download/6290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bdosn.org/events/event/unveiling-the-secret-through-machine-learning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openxmlformats.org/officeDocument/2006/relationships/hyperlink" Target="https://www.pngall.com/mouse-cursor-click-png/download/6290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bdosn.org/events/event/unveiling-the-secret-through-machine-learning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openxmlformats.org/officeDocument/2006/relationships/hyperlink" Target="https://www.pngall.com/mouse-cursor-click-png/download/6290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bdosn.org/events/event/unveiling-the-secret-through-machine-learning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openxmlformats.org/officeDocument/2006/relationships/hyperlink" Target="https://www.pngall.com/mouse-cursor-click-png/download/6290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bdosn.org/events/event/unveiling-the-secret-through-machine-learning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openxmlformats.org/officeDocument/2006/relationships/hyperlink" Target="https://www.pngall.com/mouse-cursor-click-png/download/6290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bdosn.org/events/event/unveiling-the-secret-through-machine-learning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openxmlformats.org/officeDocument/2006/relationships/hyperlink" Target="https://www.pngall.com/mouse-cursor-click-png/download/6290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bdosn.org/events/event/unveiling-the-secret-through-machine-learning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openxmlformats.org/officeDocument/2006/relationships/hyperlink" Target="https://www.pngall.com/mouse-cursor-click-png/download/6290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bdosn.org/events/event/unveiling-the-secret-through-machine-learning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openxmlformats.org/officeDocument/2006/relationships/hyperlink" Target="https://www.pngall.com/mouse-cursor-click-png/download/6290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uture" panose="020B0804020202020204" pitchFamily="34" charset="0"/>
              </a:rPr>
              <a:t>march</a:t>
            </a:r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D4223FB6-9DF5-1937-D888-95EA2AB57A86}"/>
              </a:ext>
            </a:extLst>
          </p:cNvPr>
          <p:cNvGrpSpPr/>
          <p:nvPr/>
        </p:nvGrpSpPr>
        <p:grpSpPr>
          <a:xfrm rot="12462239">
            <a:off x="3468819" y="774861"/>
            <a:ext cx="5563310" cy="5563769"/>
            <a:chOff x="3468819" y="774861"/>
            <a:chExt cx="5563310" cy="5563769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775A559-B9F5-3F64-3D22-ADB7F9B07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31574" t="445" r="44612" b="-445"/>
            <a:stretch/>
          </p:blipFill>
          <p:spPr>
            <a:xfrm rot="15830651">
              <a:off x="5011812" y="260696"/>
              <a:ext cx="1310608" cy="2338937"/>
            </a:xfrm>
            <a:custGeom>
              <a:avLst/>
              <a:gdLst>
                <a:gd name="connsiteX0" fmla="*/ 712021 w 1042829"/>
                <a:gd name="connsiteY0" fmla="*/ 0 h 1861053"/>
                <a:gd name="connsiteX1" fmla="*/ 921710 w 1042829"/>
                <a:gd name="connsiteY1" fmla="*/ 1861053 h 1861053"/>
                <a:gd name="connsiteX2" fmla="*/ 127575 w 1042829"/>
                <a:gd name="connsiteY2" fmla="*/ 1583173 h 1861053"/>
                <a:gd name="connsiteX3" fmla="*/ 148438 w 1042829"/>
                <a:gd name="connsiteY3" fmla="*/ 1523527 h 1861053"/>
                <a:gd name="connsiteX4" fmla="*/ 51921 w 1042829"/>
                <a:gd name="connsiteY4" fmla="*/ 535255 h 1861053"/>
                <a:gd name="connsiteX5" fmla="*/ 0 w 1042829"/>
                <a:gd name="connsiteY5" fmla="*/ 447392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712021" y="0"/>
                  </a:moveTo>
                  <a:cubicBezTo>
                    <a:pt x="1061458" y="556127"/>
                    <a:pt x="1138637" y="1241112"/>
                    <a:pt x="921710" y="1861053"/>
                  </a:cubicBezTo>
                  <a:lnTo>
                    <a:pt x="127575" y="1583173"/>
                  </a:lnTo>
                  <a:lnTo>
                    <a:pt x="148438" y="1523527"/>
                  </a:lnTo>
                  <a:cubicBezTo>
                    <a:pt x="244955" y="1197434"/>
                    <a:pt x="212783" y="841358"/>
                    <a:pt x="51921" y="535255"/>
                  </a:cubicBezTo>
                  <a:lnTo>
                    <a:pt x="0" y="447392"/>
                  </a:lnTo>
                  <a:close/>
                </a:path>
              </a:pathLst>
            </a:cu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82" name="Picture 81" descr="Renkli grafik verileri fotoğrafını kapatın">
              <a:extLst>
                <a:ext uri="{FF2B5EF4-FFF2-40B4-BE49-F238E27FC236}">
                  <a16:creationId xmlns:a16="http://schemas.microsoft.com/office/drawing/2014/main" id="{CE618B25-3EF9-2EEC-17E0-51450794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9" r="32699"/>
            <a:stretch/>
          </p:blipFill>
          <p:spPr>
            <a:xfrm rot="18531034">
              <a:off x="6962459" y="660444"/>
              <a:ext cx="1221288" cy="2353676"/>
            </a:xfrm>
            <a:custGeom>
              <a:avLst/>
              <a:gdLst>
                <a:gd name="connsiteX0" fmla="*/ 758051 w 971758"/>
                <a:gd name="connsiteY0" fmla="*/ 0 h 1872780"/>
                <a:gd name="connsiteX1" fmla="*/ 758028 w 971758"/>
                <a:gd name="connsiteY1" fmla="*/ 1872780 h 1872780"/>
                <a:gd name="connsiteX2" fmla="*/ 0 w 971758"/>
                <a:gd name="connsiteY2" fmla="*/ 1507732 h 1872780"/>
                <a:gd name="connsiteX3" fmla="*/ 28082 w 971758"/>
                <a:gd name="connsiteY3" fmla="*/ 1449437 h 1872780"/>
                <a:gd name="connsiteX4" fmla="*/ 131666 w 971758"/>
                <a:gd name="connsiteY4" fmla="*/ 936366 h 1872780"/>
                <a:gd name="connsiteX5" fmla="*/ 28082 w 971758"/>
                <a:gd name="connsiteY5" fmla="*/ 423294 h 1872780"/>
                <a:gd name="connsiteX6" fmla="*/ 14 w 971758"/>
                <a:gd name="connsiteY6" fmla="*/ 365029 h 187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758" h="1872780">
                  <a:moveTo>
                    <a:pt x="758051" y="0"/>
                  </a:moveTo>
                  <a:cubicBezTo>
                    <a:pt x="1043002" y="591745"/>
                    <a:pt x="1042994" y="1281042"/>
                    <a:pt x="758028" y="1872780"/>
                  </a:cubicBezTo>
                  <a:lnTo>
                    <a:pt x="0" y="1507732"/>
                  </a:lnTo>
                  <a:lnTo>
                    <a:pt x="28082" y="1449437"/>
                  </a:lnTo>
                  <a:cubicBezTo>
                    <a:pt x="94782" y="1291739"/>
                    <a:pt x="131666" y="1118360"/>
                    <a:pt x="131666" y="936366"/>
                  </a:cubicBezTo>
                  <a:cubicBezTo>
                    <a:pt x="131666" y="754371"/>
                    <a:pt x="94782" y="580992"/>
                    <a:pt x="28082" y="423294"/>
                  </a:cubicBezTo>
                  <a:lnTo>
                    <a:pt x="14" y="365029"/>
                  </a:lnTo>
                  <a:close/>
                </a:path>
              </a:pathLst>
            </a:custGeom>
            <a:solidFill>
              <a:srgbClr val="00235B"/>
            </a:solidFill>
          </p:spPr>
        </p:pic>
        <p:pic>
          <p:nvPicPr>
            <p:cNvPr id="80" name="Picture 79" descr="Formüller içeren arka plan">
              <a:extLst>
                <a:ext uri="{FF2B5EF4-FFF2-40B4-BE49-F238E27FC236}">
                  <a16:creationId xmlns:a16="http://schemas.microsoft.com/office/drawing/2014/main" id="{25D95B7E-7C2A-BD9A-29F8-B782CD2B3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87" t="-300" r="38757" b="940"/>
            <a:stretch/>
          </p:blipFill>
          <p:spPr>
            <a:xfrm rot="21231034">
              <a:off x="7721521" y="2443302"/>
              <a:ext cx="1310608" cy="2338937"/>
            </a:xfrm>
            <a:custGeom>
              <a:avLst/>
              <a:gdLst>
                <a:gd name="connsiteX0" fmla="*/ 921710 w 1042829"/>
                <a:gd name="connsiteY0" fmla="*/ 0 h 1861053"/>
                <a:gd name="connsiteX1" fmla="*/ 712020 w 1042829"/>
                <a:gd name="connsiteY1" fmla="*/ 1861053 h 1861053"/>
                <a:gd name="connsiteX2" fmla="*/ 0 w 1042829"/>
                <a:gd name="connsiteY2" fmla="*/ 1413660 h 1861053"/>
                <a:gd name="connsiteX3" fmla="*/ 51921 w 1042829"/>
                <a:gd name="connsiteY3" fmla="*/ 1325797 h 1861053"/>
                <a:gd name="connsiteX4" fmla="*/ 148438 w 1042829"/>
                <a:gd name="connsiteY4" fmla="*/ 337525 h 1861053"/>
                <a:gd name="connsiteX5" fmla="*/ 127575 w 1042829"/>
                <a:gd name="connsiteY5" fmla="*/ 277879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921710" y="0"/>
                  </a:moveTo>
                  <a:cubicBezTo>
                    <a:pt x="1138637" y="619941"/>
                    <a:pt x="1061458" y="1304927"/>
                    <a:pt x="712020" y="1861053"/>
                  </a:cubicBezTo>
                  <a:lnTo>
                    <a:pt x="0" y="1413660"/>
                  </a:lnTo>
                  <a:lnTo>
                    <a:pt x="51921" y="1325797"/>
                  </a:lnTo>
                  <a:cubicBezTo>
                    <a:pt x="212783" y="1019695"/>
                    <a:pt x="244955" y="663618"/>
                    <a:pt x="148438" y="337525"/>
                  </a:cubicBezTo>
                  <a:lnTo>
                    <a:pt x="127575" y="277879"/>
                  </a:lnTo>
                  <a:close/>
                </a:path>
              </a:pathLst>
            </a:custGeom>
          </p:spPr>
        </p:pic>
        <p:pic>
          <p:nvPicPr>
            <p:cNvPr id="78" name="Picture 77" descr="Yeşil kurdele 'de Sarmalanan küçük evden yakından kapat">
              <a:extLst>
                <a:ext uri="{FF2B5EF4-FFF2-40B4-BE49-F238E27FC236}">
                  <a16:creationId xmlns:a16="http://schemas.microsoft.com/office/drawing/2014/main" id="{AFB52BCA-E25C-52C2-A4D6-BF4B3B307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9" t="-961" r="50209" b="961"/>
            <a:stretch/>
          </p:blipFill>
          <p:spPr>
            <a:xfrm rot="3231034">
              <a:off x="6930417" y="4110983"/>
              <a:ext cx="1248697" cy="2352087"/>
            </a:xfrm>
            <a:custGeom>
              <a:avLst/>
              <a:gdLst>
                <a:gd name="connsiteX0" fmla="*/ 743464 w 993567"/>
                <a:gd name="connsiteY0" fmla="*/ 0 h 1871516"/>
                <a:gd name="connsiteX1" fmla="*/ 813491 w 993567"/>
                <a:gd name="connsiteY1" fmla="*/ 1871516 h 1871516"/>
                <a:gd name="connsiteX2" fmla="*/ 42757 w 993567"/>
                <a:gd name="connsiteY2" fmla="*/ 1535249 h 1871516"/>
                <a:gd name="connsiteX3" fmla="*/ 81857 w 993567"/>
                <a:gd name="connsiteY3" fmla="*/ 1437436 h 1871516"/>
                <a:gd name="connsiteX4" fmla="*/ 108559 w 993567"/>
                <a:gd name="connsiteY4" fmla="*/ 667309 h 1871516"/>
                <a:gd name="connsiteX5" fmla="*/ 13937 w 993567"/>
                <a:gd name="connsiteY5" fmla="*/ 417644 h 1871516"/>
                <a:gd name="connsiteX6" fmla="*/ 0 w 993567"/>
                <a:gd name="connsiteY6" fmla="*/ 392931 h 18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3567" h="1871516">
                  <a:moveTo>
                    <a:pt x="743464" y="0"/>
                  </a:moveTo>
                  <a:cubicBezTo>
                    <a:pt x="1050364" y="580685"/>
                    <a:pt x="1076138" y="1269521"/>
                    <a:pt x="813491" y="1871516"/>
                  </a:cubicBezTo>
                  <a:lnTo>
                    <a:pt x="42757" y="1535249"/>
                  </a:lnTo>
                  <a:lnTo>
                    <a:pt x="81857" y="1437436"/>
                  </a:lnTo>
                  <a:cubicBezTo>
                    <a:pt x="164692" y="1197445"/>
                    <a:pt x="179214" y="930999"/>
                    <a:pt x="108559" y="667309"/>
                  </a:cubicBezTo>
                  <a:cubicBezTo>
                    <a:pt x="85007" y="579413"/>
                    <a:pt x="53105" y="495983"/>
                    <a:pt x="13937" y="417644"/>
                  </a:cubicBezTo>
                  <a:lnTo>
                    <a:pt x="0" y="392931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37DDD0-BC9A-E050-552D-714BACE71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1" r="9171"/>
            <a:stretch/>
          </p:blipFill>
          <p:spPr>
            <a:xfrm rot="5931034">
              <a:off x="5025444" y="4526171"/>
              <a:ext cx="1277760" cy="2347157"/>
            </a:xfrm>
            <a:custGeom>
              <a:avLst/>
              <a:gdLst>
                <a:gd name="connsiteX0" fmla="*/ 867499 w 1016692"/>
                <a:gd name="connsiteY0" fmla="*/ 0 h 1867593"/>
                <a:gd name="connsiteX1" fmla="*/ 727543 w 1016692"/>
                <a:gd name="connsiteY1" fmla="*/ 1867593 h 1867593"/>
                <a:gd name="connsiteX2" fmla="*/ 0 w 1016692"/>
                <a:gd name="connsiteY2" fmla="*/ 1447545 h 1867593"/>
                <a:gd name="connsiteX3" fmla="*/ 93154 w 1016692"/>
                <a:gd name="connsiteY3" fmla="*/ 326852 h 1867593"/>
                <a:gd name="connsiteX4" fmla="*/ 84732 w 1016692"/>
                <a:gd name="connsiteY4" fmla="*/ 307214 h 18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3">
                  <a:moveTo>
                    <a:pt x="867499" y="0"/>
                  </a:moveTo>
                  <a:cubicBezTo>
                    <a:pt x="1107454" y="611396"/>
                    <a:pt x="1055942" y="1298788"/>
                    <a:pt x="727543" y="1867593"/>
                  </a:cubicBezTo>
                  <a:lnTo>
                    <a:pt x="0" y="1447545"/>
                  </a:lnTo>
                  <a:cubicBezTo>
                    <a:pt x="204744" y="1092919"/>
                    <a:pt x="225973" y="682699"/>
                    <a:pt x="93154" y="326852"/>
                  </a:cubicBezTo>
                  <a:lnTo>
                    <a:pt x="84732" y="307214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8DA300C-6DC4-3DF5-189E-8ED184F7A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86" t="14912" r="6407" b="-2055"/>
            <a:stretch/>
          </p:blipFill>
          <p:spPr>
            <a:xfrm rot="9531034">
              <a:off x="3566941" y="3351386"/>
              <a:ext cx="1277760" cy="2347154"/>
            </a:xfrm>
            <a:custGeom>
              <a:avLst/>
              <a:gdLst>
                <a:gd name="connsiteX0" fmla="*/ 727543 w 1016692"/>
                <a:gd name="connsiteY0" fmla="*/ 0 h 1867592"/>
                <a:gd name="connsiteX1" fmla="*/ 867499 w 1016692"/>
                <a:gd name="connsiteY1" fmla="*/ 1867592 h 1867592"/>
                <a:gd name="connsiteX2" fmla="*/ 84732 w 1016692"/>
                <a:gd name="connsiteY2" fmla="*/ 1560379 h 1867592"/>
                <a:gd name="connsiteX3" fmla="*/ 93154 w 1016692"/>
                <a:gd name="connsiteY3" fmla="*/ 1540740 h 1867592"/>
                <a:gd name="connsiteX4" fmla="*/ 0 w 1016692"/>
                <a:gd name="connsiteY4" fmla="*/ 420047 h 186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2">
                  <a:moveTo>
                    <a:pt x="727543" y="0"/>
                  </a:moveTo>
                  <a:cubicBezTo>
                    <a:pt x="1055942" y="568804"/>
                    <a:pt x="1107455" y="1256196"/>
                    <a:pt x="867499" y="1867592"/>
                  </a:cubicBezTo>
                  <a:lnTo>
                    <a:pt x="84732" y="1560379"/>
                  </a:lnTo>
                  <a:lnTo>
                    <a:pt x="93154" y="1540740"/>
                  </a:lnTo>
                  <a:cubicBezTo>
                    <a:pt x="225973" y="1184894"/>
                    <a:pt x="204744" y="774674"/>
                    <a:pt x="0" y="420047"/>
                  </a:cubicBez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F45B5F-0601-6DB4-08A9-8CE46319C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4443" t="-21284" r="14103" b="-10531"/>
            <a:stretch/>
          </p:blipFill>
          <p:spPr>
            <a:xfrm rot="13131034">
              <a:off x="3468819" y="1537291"/>
              <a:ext cx="1418042" cy="2294720"/>
            </a:xfrm>
            <a:custGeom>
              <a:avLst/>
              <a:gdLst>
                <a:gd name="connsiteX0" fmla="*/ 657439 w 1128312"/>
                <a:gd name="connsiteY0" fmla="*/ 0 h 1825870"/>
                <a:gd name="connsiteX1" fmla="*/ 1074182 w 1128312"/>
                <a:gd name="connsiteY1" fmla="*/ 1825870 h 1825870"/>
                <a:gd name="connsiteX2" fmla="*/ 254353 w 1128312"/>
                <a:gd name="connsiteY2" fmla="*/ 1638750 h 1825870"/>
                <a:gd name="connsiteX3" fmla="*/ 261419 w 1128312"/>
                <a:gd name="connsiteY3" fmla="*/ 1611270 h 1825870"/>
                <a:gd name="connsiteX4" fmla="*/ 288198 w 1128312"/>
                <a:gd name="connsiteY4" fmla="*/ 1345623 h 1825870"/>
                <a:gd name="connsiteX5" fmla="*/ 63084 w 1128312"/>
                <a:gd name="connsiteY5" fmla="*/ 608649 h 1825870"/>
                <a:gd name="connsiteX6" fmla="*/ 0 w 1128312"/>
                <a:gd name="connsiteY6" fmla="*/ 524288 h 18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8312" h="1825870">
                  <a:moveTo>
                    <a:pt x="657439" y="0"/>
                  </a:moveTo>
                  <a:cubicBezTo>
                    <a:pt x="1066946" y="513505"/>
                    <a:pt x="1220333" y="1185541"/>
                    <a:pt x="1074182" y="1825870"/>
                  </a:cubicBezTo>
                  <a:lnTo>
                    <a:pt x="254353" y="1638750"/>
                  </a:lnTo>
                  <a:lnTo>
                    <a:pt x="261419" y="1611270"/>
                  </a:lnTo>
                  <a:cubicBezTo>
                    <a:pt x="278978" y="1525464"/>
                    <a:pt x="288198" y="1436620"/>
                    <a:pt x="288198" y="1345623"/>
                  </a:cubicBezTo>
                  <a:cubicBezTo>
                    <a:pt x="288198" y="1072631"/>
                    <a:pt x="205209" y="819023"/>
                    <a:pt x="63084" y="608649"/>
                  </a:cubicBezTo>
                  <a:lnTo>
                    <a:pt x="0" y="524288"/>
                  </a:lnTo>
                  <a:close/>
                </a:path>
              </a:pathLst>
            </a:custGeom>
            <a:ln>
              <a:solidFill>
                <a:schemeClr val="accent1"/>
              </a:solidFill>
            </a:ln>
          </p:spPr>
        </p:pic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Resim 17" descr="metin içeren bir resim&#10;&#10;Açıklama otomatik olarak oluşturuldu">
            <a:extLst>
              <a:ext uri="{FF2B5EF4-FFF2-40B4-BE49-F238E27FC236}">
                <a16:creationId xmlns:a16="http://schemas.microsoft.com/office/drawing/2014/main" id="{D812701C-B74B-EB93-1AEB-1F361D601AA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08"/>
          <a:stretch/>
        </p:blipFill>
        <p:spPr>
          <a:xfrm>
            <a:off x="9792481" y="5716868"/>
            <a:ext cx="2235524" cy="1032906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AB77966C-FD49-9F1E-1486-7E93A865B97F}"/>
              </a:ext>
            </a:extLst>
          </p:cNvPr>
          <p:cNvSpPr txBox="1"/>
          <p:nvPr/>
        </p:nvSpPr>
        <p:spPr>
          <a:xfrm>
            <a:off x="5430746" y="2518594"/>
            <a:ext cx="1897753" cy="167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Rama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Rumeysa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uture" panose="020B0604020202020204" charset="0"/>
              </a:rPr>
              <a:t>Juan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Sefa</a:t>
            </a:r>
          </a:p>
        </p:txBody>
      </p:sp>
    </p:spTree>
    <p:extLst>
      <p:ext uri="{BB962C8B-B14F-4D97-AF65-F5344CB8AC3E}">
        <p14:creationId xmlns:p14="http://schemas.microsoft.com/office/powerpoint/2010/main" val="110717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march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74" t="445" r="44612" b="-445"/>
          <a:stretch/>
        </p:blipFill>
        <p:spPr>
          <a:xfrm rot="5647866">
            <a:off x="-461083" y="4489751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82" name="Picture 81" descr="Renkli grafik verileri fotoğrafını kapatın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r="32699"/>
          <a:stretch/>
        </p:blipFill>
        <p:spPr>
          <a:xfrm rot="8348249">
            <a:off x="-2219070" y="3741441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  <a:solidFill>
            <a:srgbClr val="00235B"/>
          </a:solidFill>
        </p:spPr>
      </p:pic>
      <p:pic>
        <p:nvPicPr>
          <p:cNvPr id="80" name="Picture 79" descr="Formüller içeren arka plan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7" t="-300" r="38757" b="940"/>
          <a:stretch/>
        </p:blipFill>
        <p:spPr>
          <a:xfrm rot="11048249">
            <a:off x="-2737471" y="1858335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Yeşil kurdele 'de Sarmalanan küçük evden yakından kapat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9" t="-961" r="50209" b="961"/>
          <a:stretch/>
        </p:blipFill>
        <p:spPr>
          <a:xfrm rot="14648249">
            <a:off x="-1598685" y="351218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" r="9171"/>
          <a:stretch/>
        </p:blipFill>
        <p:spPr>
          <a:xfrm rot="17348249">
            <a:off x="320541" y="285184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6" t="14912" r="6407" b="-2055"/>
          <a:stretch/>
        </p:blipFill>
        <p:spPr>
          <a:xfrm rot="20948249">
            <a:off x="2273341" y="706585"/>
            <a:ext cx="1979386" cy="3635991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4443" t="-21284" r="14103" b="-10531"/>
          <a:stretch/>
        </p:blipFill>
        <p:spPr>
          <a:xfrm rot="2948249">
            <a:off x="1174561" y="3543489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BC2CB38-250F-56E7-79BA-8E201899D194}"/>
              </a:ext>
            </a:extLst>
          </p:cNvPr>
          <p:cNvSpPr txBox="1"/>
          <p:nvPr/>
        </p:nvSpPr>
        <p:spPr>
          <a:xfrm>
            <a:off x="-59137" y="2186729"/>
            <a:ext cx="189775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Credit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score Machine learning Project</a:t>
            </a:r>
          </a:p>
        </p:txBody>
      </p:sp>
      <p:pic>
        <p:nvPicPr>
          <p:cNvPr id="2" name="Resim 1" descr="metin içeren bir resim&#10;&#10;Açıklama otomatik olarak oluşturuldu">
            <a:extLst>
              <a:ext uri="{FF2B5EF4-FFF2-40B4-BE49-F238E27FC236}">
                <a16:creationId xmlns:a16="http://schemas.microsoft.com/office/drawing/2014/main" id="{AAEEC93C-AEF1-B95B-4EE5-2EDDAE3CE3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22"/>
          <a:stretch/>
        </p:blipFill>
        <p:spPr>
          <a:xfrm>
            <a:off x="10431109" y="6217812"/>
            <a:ext cx="2235524" cy="553303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4C9777F0-DC38-C52F-5B4D-00808CF1938D}"/>
              </a:ext>
            </a:extLst>
          </p:cNvPr>
          <p:cNvSpPr txBox="1"/>
          <p:nvPr/>
        </p:nvSpPr>
        <p:spPr>
          <a:xfrm>
            <a:off x="4477286" y="654762"/>
            <a:ext cx="7099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15811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E09B09-52C8-9BD9-7273-B315D4B3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C0BA3C-9EC8-B3B7-484B-847ACD759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Takimdaki</a:t>
            </a:r>
            <a:r>
              <a:rPr lang="en-US" dirty="0"/>
              <a:t> </a:t>
            </a:r>
            <a:r>
              <a:rPr lang="en-US" dirty="0" err="1"/>
              <a:t>isimler</a:t>
            </a:r>
            <a:r>
              <a:rPr lang="en-US" dirty="0"/>
              <a:t> mentor </a:t>
            </a:r>
          </a:p>
          <a:p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amaci</a:t>
            </a:r>
            <a:r>
              <a:rPr lang="en-US" dirty="0"/>
              <a:t>(</a:t>
            </a:r>
            <a:r>
              <a:rPr lang="en-US" dirty="0" err="1"/>
              <a:t>sonucta</a:t>
            </a:r>
            <a:r>
              <a:rPr lang="en-US" dirty="0"/>
              <a:t> ne </a:t>
            </a:r>
            <a:r>
              <a:rPr lang="en-US" dirty="0" err="1"/>
              <a:t>olcak</a:t>
            </a:r>
            <a:r>
              <a:rPr lang="en-US" dirty="0"/>
              <a:t> </a:t>
            </a:r>
            <a:r>
              <a:rPr lang="en-US" dirty="0" err="1"/>
              <a:t>kisaca</a:t>
            </a:r>
            <a:r>
              <a:rPr lang="en-US" dirty="0"/>
              <a:t>)</a:t>
            </a:r>
          </a:p>
          <a:p>
            <a:r>
              <a:rPr lang="en-US" dirty="0"/>
              <a:t>Data EDA manipulate clean (</a:t>
            </a:r>
            <a:r>
              <a:rPr lang="en-US" dirty="0" err="1"/>
              <a:t>acilimi</a:t>
            </a:r>
            <a:r>
              <a:rPr lang="en-US" dirty="0"/>
              <a:t>)(before after </a:t>
            </a:r>
            <a:r>
              <a:rPr lang="en-US" dirty="0" err="1"/>
              <a:t>nasil</a:t>
            </a:r>
            <a:r>
              <a:rPr lang="en-US" dirty="0"/>
              <a:t> </a:t>
            </a:r>
            <a:r>
              <a:rPr lang="en-US" dirty="0" err="1"/>
              <a:t>degistirdik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konular</a:t>
            </a:r>
            <a:r>
              <a:rPr lang="en-US" dirty="0"/>
              <a:t> nan outlier median machine learning (linear </a:t>
            </a:r>
            <a:r>
              <a:rPr lang="en-US" dirty="0" err="1"/>
              <a:t>regg</a:t>
            </a:r>
            <a:r>
              <a:rPr lang="en-US" dirty="0"/>
              <a:t>)</a:t>
            </a:r>
          </a:p>
          <a:p>
            <a:r>
              <a:rPr lang="en-US" dirty="0" err="1"/>
              <a:t>Modelleme</a:t>
            </a:r>
            <a:r>
              <a:rPr lang="en-US" dirty="0"/>
              <a:t> hangi </a:t>
            </a:r>
            <a:r>
              <a:rPr lang="en-US" dirty="0" err="1"/>
              <a:t>modelleri</a:t>
            </a:r>
            <a:r>
              <a:rPr lang="en-US" dirty="0"/>
              <a:t> </a:t>
            </a:r>
            <a:r>
              <a:rPr lang="en-US" dirty="0" err="1"/>
              <a:t>kullandik</a:t>
            </a:r>
            <a:r>
              <a:rPr lang="en-US" dirty="0"/>
              <a:t>. </a:t>
            </a:r>
            <a:r>
              <a:rPr lang="en-US" dirty="0" err="1"/>
              <a:t>Neler</a:t>
            </a:r>
            <a:r>
              <a:rPr lang="en-US" dirty="0"/>
              <a:t> </a:t>
            </a:r>
            <a:r>
              <a:rPr lang="en-US" dirty="0" err="1"/>
              <a:t>yaptik</a:t>
            </a:r>
            <a:r>
              <a:rPr lang="en-US" dirty="0"/>
              <a:t> </a:t>
            </a:r>
            <a:r>
              <a:rPr lang="en-US" dirty="0" err="1"/>
              <a:t>kucuk</a:t>
            </a:r>
            <a:r>
              <a:rPr lang="en-US" dirty="0"/>
              <a:t> </a:t>
            </a:r>
            <a:r>
              <a:rPr lang="en-US" dirty="0" err="1"/>
              <a:t>interestleri</a:t>
            </a:r>
            <a:r>
              <a:rPr lang="en-US" dirty="0"/>
              <a:t> </a:t>
            </a:r>
            <a:r>
              <a:rPr lang="en-US" dirty="0" err="1"/>
              <a:t>silip</a:t>
            </a:r>
            <a:r>
              <a:rPr lang="en-US" dirty="0"/>
              <a:t> </a:t>
            </a:r>
            <a:r>
              <a:rPr lang="en-US" dirty="0" err="1"/>
              <a:t>denedik</a:t>
            </a:r>
            <a:r>
              <a:rPr lang="en-US" dirty="0"/>
              <a:t>. Normalization. </a:t>
            </a:r>
            <a:r>
              <a:rPr lang="en-US" dirty="0" err="1"/>
              <a:t>Kazanan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nasil</a:t>
            </a:r>
            <a:r>
              <a:rPr lang="en-US" dirty="0"/>
              <a:t> </a:t>
            </a:r>
            <a:r>
              <a:rPr lang="en-US" dirty="0" err="1"/>
              <a:t>calistigini</a:t>
            </a:r>
            <a:r>
              <a:rPr lang="en-US" dirty="0"/>
              <a:t> </a:t>
            </a:r>
            <a:r>
              <a:rPr lang="en-US" dirty="0" err="1"/>
              <a:t>kisaca</a:t>
            </a:r>
            <a:r>
              <a:rPr lang="en-US" dirty="0"/>
              <a:t> </a:t>
            </a:r>
            <a:r>
              <a:rPr lang="en-US" dirty="0" err="1"/>
              <a:t>anlatalim</a:t>
            </a:r>
            <a:r>
              <a:rPr lang="en-US" dirty="0"/>
              <a:t>.</a:t>
            </a:r>
          </a:p>
          <a:p>
            <a:r>
              <a:rPr lang="en-US" dirty="0"/>
              <a:t>Scrum method </a:t>
            </a:r>
            <a:r>
              <a:rPr lang="en-US" dirty="0" err="1"/>
              <a:t>gunluk</a:t>
            </a:r>
            <a:r>
              <a:rPr lang="en-US" dirty="0"/>
              <a:t> </a:t>
            </a:r>
            <a:r>
              <a:rPr lang="en-US" dirty="0" err="1"/>
              <a:t>yapilan</a:t>
            </a:r>
            <a:r>
              <a:rPr lang="en-US" dirty="0"/>
              <a:t> </a:t>
            </a:r>
            <a:r>
              <a:rPr lang="en-US" dirty="0" err="1"/>
              <a:t>faaliyetler</a:t>
            </a:r>
            <a:r>
              <a:rPr lang="en-US" dirty="0"/>
              <a:t> slack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kullandik</a:t>
            </a:r>
            <a:r>
              <a:rPr lang="en-US" dirty="0"/>
              <a:t> google meet. </a:t>
            </a:r>
            <a:r>
              <a:rPr lang="en-US" dirty="0" err="1"/>
              <a:t>Makale</a:t>
            </a:r>
            <a:r>
              <a:rPr lang="en-US" dirty="0"/>
              <a:t> </a:t>
            </a:r>
            <a:r>
              <a:rPr lang="en-US" dirty="0" err="1"/>
              <a:t>okuyup</a:t>
            </a:r>
            <a:r>
              <a:rPr lang="en-US" dirty="0"/>
              <a:t> </a:t>
            </a:r>
            <a:r>
              <a:rPr lang="en-US" dirty="0" err="1"/>
              <a:t>onlari</a:t>
            </a:r>
            <a:r>
              <a:rPr lang="en-US" dirty="0"/>
              <a:t> </a:t>
            </a:r>
            <a:r>
              <a:rPr lang="en-US" dirty="0" err="1"/>
              <a:t>uygulamaya</a:t>
            </a:r>
            <a:r>
              <a:rPr lang="en-US" dirty="0"/>
              <a:t> </a:t>
            </a:r>
            <a:r>
              <a:rPr lang="en-US" dirty="0" err="1"/>
              <a:t>calistik</a:t>
            </a:r>
            <a:r>
              <a:rPr lang="en-US"/>
              <a:t>. </a:t>
            </a:r>
            <a:endParaRPr lang="en-US" dirty="0"/>
          </a:p>
          <a:p>
            <a:r>
              <a:rPr lang="en-US" dirty="0"/>
              <a:t>Demo credit score </a:t>
            </a:r>
            <a:r>
              <a:rPr lang="en-US" dirty="0" err="1"/>
              <a:t>tahmini</a:t>
            </a:r>
            <a:r>
              <a:rPr lang="en-US" dirty="0"/>
              <a:t> </a:t>
            </a:r>
            <a:r>
              <a:rPr lang="en-US" dirty="0" err="1"/>
              <a:t>yaparken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once credit score I belli </a:t>
            </a:r>
            <a:r>
              <a:rPr lang="en-US" dirty="0" err="1"/>
              <a:t>olmayan</a:t>
            </a:r>
            <a:r>
              <a:rPr lang="en-US" dirty="0"/>
              <a:t> 10 random </a:t>
            </a:r>
            <a:r>
              <a:rPr lang="en-US" dirty="0" err="1"/>
              <a:t>scip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edilebilir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march</a:t>
            </a:r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D4223FB6-9DF5-1937-D888-95EA2AB57A86}"/>
              </a:ext>
            </a:extLst>
          </p:cNvPr>
          <p:cNvGrpSpPr/>
          <p:nvPr/>
        </p:nvGrpSpPr>
        <p:grpSpPr>
          <a:xfrm rot="18402886">
            <a:off x="-2781655" y="680762"/>
            <a:ext cx="5563310" cy="5563769"/>
            <a:chOff x="3468819" y="774861"/>
            <a:chExt cx="5563310" cy="5563769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775A559-B9F5-3F64-3D22-ADB7F9B07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31574" t="445" r="44612" b="-445"/>
            <a:stretch/>
          </p:blipFill>
          <p:spPr>
            <a:xfrm rot="15830651">
              <a:off x="5011812" y="260696"/>
              <a:ext cx="1310608" cy="2338937"/>
            </a:xfrm>
            <a:custGeom>
              <a:avLst/>
              <a:gdLst>
                <a:gd name="connsiteX0" fmla="*/ 712021 w 1042829"/>
                <a:gd name="connsiteY0" fmla="*/ 0 h 1861053"/>
                <a:gd name="connsiteX1" fmla="*/ 921710 w 1042829"/>
                <a:gd name="connsiteY1" fmla="*/ 1861053 h 1861053"/>
                <a:gd name="connsiteX2" fmla="*/ 127575 w 1042829"/>
                <a:gd name="connsiteY2" fmla="*/ 1583173 h 1861053"/>
                <a:gd name="connsiteX3" fmla="*/ 148438 w 1042829"/>
                <a:gd name="connsiteY3" fmla="*/ 1523527 h 1861053"/>
                <a:gd name="connsiteX4" fmla="*/ 51921 w 1042829"/>
                <a:gd name="connsiteY4" fmla="*/ 535255 h 1861053"/>
                <a:gd name="connsiteX5" fmla="*/ 0 w 1042829"/>
                <a:gd name="connsiteY5" fmla="*/ 447392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712021" y="0"/>
                  </a:moveTo>
                  <a:cubicBezTo>
                    <a:pt x="1061458" y="556127"/>
                    <a:pt x="1138637" y="1241112"/>
                    <a:pt x="921710" y="1861053"/>
                  </a:cubicBezTo>
                  <a:lnTo>
                    <a:pt x="127575" y="1583173"/>
                  </a:lnTo>
                  <a:lnTo>
                    <a:pt x="148438" y="1523527"/>
                  </a:lnTo>
                  <a:cubicBezTo>
                    <a:pt x="244955" y="1197434"/>
                    <a:pt x="212783" y="841358"/>
                    <a:pt x="51921" y="535255"/>
                  </a:cubicBezTo>
                  <a:lnTo>
                    <a:pt x="0" y="447392"/>
                  </a:lnTo>
                  <a:close/>
                </a:path>
              </a:pathLst>
            </a:cu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82" name="Picture 81" descr="Renkli grafik verileri fotoğrafını kapatın">
              <a:extLst>
                <a:ext uri="{FF2B5EF4-FFF2-40B4-BE49-F238E27FC236}">
                  <a16:creationId xmlns:a16="http://schemas.microsoft.com/office/drawing/2014/main" id="{CE618B25-3EF9-2EEC-17E0-51450794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9" r="32699"/>
            <a:stretch/>
          </p:blipFill>
          <p:spPr>
            <a:xfrm rot="18531034">
              <a:off x="6962459" y="660444"/>
              <a:ext cx="1221288" cy="2353676"/>
            </a:xfrm>
            <a:custGeom>
              <a:avLst/>
              <a:gdLst>
                <a:gd name="connsiteX0" fmla="*/ 758051 w 971758"/>
                <a:gd name="connsiteY0" fmla="*/ 0 h 1872780"/>
                <a:gd name="connsiteX1" fmla="*/ 758028 w 971758"/>
                <a:gd name="connsiteY1" fmla="*/ 1872780 h 1872780"/>
                <a:gd name="connsiteX2" fmla="*/ 0 w 971758"/>
                <a:gd name="connsiteY2" fmla="*/ 1507732 h 1872780"/>
                <a:gd name="connsiteX3" fmla="*/ 28082 w 971758"/>
                <a:gd name="connsiteY3" fmla="*/ 1449437 h 1872780"/>
                <a:gd name="connsiteX4" fmla="*/ 131666 w 971758"/>
                <a:gd name="connsiteY4" fmla="*/ 936366 h 1872780"/>
                <a:gd name="connsiteX5" fmla="*/ 28082 w 971758"/>
                <a:gd name="connsiteY5" fmla="*/ 423294 h 1872780"/>
                <a:gd name="connsiteX6" fmla="*/ 14 w 971758"/>
                <a:gd name="connsiteY6" fmla="*/ 365029 h 187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758" h="1872780">
                  <a:moveTo>
                    <a:pt x="758051" y="0"/>
                  </a:moveTo>
                  <a:cubicBezTo>
                    <a:pt x="1043002" y="591745"/>
                    <a:pt x="1042994" y="1281042"/>
                    <a:pt x="758028" y="1872780"/>
                  </a:cubicBezTo>
                  <a:lnTo>
                    <a:pt x="0" y="1507732"/>
                  </a:lnTo>
                  <a:lnTo>
                    <a:pt x="28082" y="1449437"/>
                  </a:lnTo>
                  <a:cubicBezTo>
                    <a:pt x="94782" y="1291739"/>
                    <a:pt x="131666" y="1118360"/>
                    <a:pt x="131666" y="936366"/>
                  </a:cubicBezTo>
                  <a:cubicBezTo>
                    <a:pt x="131666" y="754371"/>
                    <a:pt x="94782" y="580992"/>
                    <a:pt x="28082" y="423294"/>
                  </a:cubicBezTo>
                  <a:lnTo>
                    <a:pt x="14" y="365029"/>
                  </a:lnTo>
                  <a:close/>
                </a:path>
              </a:pathLst>
            </a:custGeom>
            <a:solidFill>
              <a:srgbClr val="00235B"/>
            </a:solidFill>
          </p:spPr>
        </p:pic>
        <p:pic>
          <p:nvPicPr>
            <p:cNvPr id="80" name="Picture 79" descr="Formüller içeren arka plan">
              <a:extLst>
                <a:ext uri="{FF2B5EF4-FFF2-40B4-BE49-F238E27FC236}">
                  <a16:creationId xmlns:a16="http://schemas.microsoft.com/office/drawing/2014/main" id="{25D95B7E-7C2A-BD9A-29F8-B782CD2B3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87" t="-300" r="38757" b="940"/>
            <a:stretch/>
          </p:blipFill>
          <p:spPr>
            <a:xfrm rot="21231034">
              <a:off x="7721521" y="2443302"/>
              <a:ext cx="1310608" cy="2338937"/>
            </a:xfrm>
            <a:custGeom>
              <a:avLst/>
              <a:gdLst>
                <a:gd name="connsiteX0" fmla="*/ 921710 w 1042829"/>
                <a:gd name="connsiteY0" fmla="*/ 0 h 1861053"/>
                <a:gd name="connsiteX1" fmla="*/ 712020 w 1042829"/>
                <a:gd name="connsiteY1" fmla="*/ 1861053 h 1861053"/>
                <a:gd name="connsiteX2" fmla="*/ 0 w 1042829"/>
                <a:gd name="connsiteY2" fmla="*/ 1413660 h 1861053"/>
                <a:gd name="connsiteX3" fmla="*/ 51921 w 1042829"/>
                <a:gd name="connsiteY3" fmla="*/ 1325797 h 1861053"/>
                <a:gd name="connsiteX4" fmla="*/ 148438 w 1042829"/>
                <a:gd name="connsiteY4" fmla="*/ 337525 h 1861053"/>
                <a:gd name="connsiteX5" fmla="*/ 127575 w 1042829"/>
                <a:gd name="connsiteY5" fmla="*/ 277879 h 186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829" h="1861053">
                  <a:moveTo>
                    <a:pt x="921710" y="0"/>
                  </a:moveTo>
                  <a:cubicBezTo>
                    <a:pt x="1138637" y="619941"/>
                    <a:pt x="1061458" y="1304927"/>
                    <a:pt x="712020" y="1861053"/>
                  </a:cubicBezTo>
                  <a:lnTo>
                    <a:pt x="0" y="1413660"/>
                  </a:lnTo>
                  <a:lnTo>
                    <a:pt x="51921" y="1325797"/>
                  </a:lnTo>
                  <a:cubicBezTo>
                    <a:pt x="212783" y="1019695"/>
                    <a:pt x="244955" y="663618"/>
                    <a:pt x="148438" y="337525"/>
                  </a:cubicBezTo>
                  <a:lnTo>
                    <a:pt x="127575" y="277879"/>
                  </a:lnTo>
                  <a:close/>
                </a:path>
              </a:pathLst>
            </a:custGeom>
          </p:spPr>
        </p:pic>
        <p:pic>
          <p:nvPicPr>
            <p:cNvPr id="78" name="Picture 77" descr="Yeşil kurdele 'de Sarmalanan küçük evden yakından kapat">
              <a:extLst>
                <a:ext uri="{FF2B5EF4-FFF2-40B4-BE49-F238E27FC236}">
                  <a16:creationId xmlns:a16="http://schemas.microsoft.com/office/drawing/2014/main" id="{AFB52BCA-E25C-52C2-A4D6-BF4B3B307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9" t="-961" r="50209" b="961"/>
            <a:stretch/>
          </p:blipFill>
          <p:spPr>
            <a:xfrm rot="3231034">
              <a:off x="6930417" y="4110983"/>
              <a:ext cx="1248697" cy="2352087"/>
            </a:xfrm>
            <a:custGeom>
              <a:avLst/>
              <a:gdLst>
                <a:gd name="connsiteX0" fmla="*/ 743464 w 993567"/>
                <a:gd name="connsiteY0" fmla="*/ 0 h 1871516"/>
                <a:gd name="connsiteX1" fmla="*/ 813491 w 993567"/>
                <a:gd name="connsiteY1" fmla="*/ 1871516 h 1871516"/>
                <a:gd name="connsiteX2" fmla="*/ 42757 w 993567"/>
                <a:gd name="connsiteY2" fmla="*/ 1535249 h 1871516"/>
                <a:gd name="connsiteX3" fmla="*/ 81857 w 993567"/>
                <a:gd name="connsiteY3" fmla="*/ 1437436 h 1871516"/>
                <a:gd name="connsiteX4" fmla="*/ 108559 w 993567"/>
                <a:gd name="connsiteY4" fmla="*/ 667309 h 1871516"/>
                <a:gd name="connsiteX5" fmla="*/ 13937 w 993567"/>
                <a:gd name="connsiteY5" fmla="*/ 417644 h 1871516"/>
                <a:gd name="connsiteX6" fmla="*/ 0 w 993567"/>
                <a:gd name="connsiteY6" fmla="*/ 392931 h 18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3567" h="1871516">
                  <a:moveTo>
                    <a:pt x="743464" y="0"/>
                  </a:moveTo>
                  <a:cubicBezTo>
                    <a:pt x="1050364" y="580685"/>
                    <a:pt x="1076138" y="1269521"/>
                    <a:pt x="813491" y="1871516"/>
                  </a:cubicBezTo>
                  <a:lnTo>
                    <a:pt x="42757" y="1535249"/>
                  </a:lnTo>
                  <a:lnTo>
                    <a:pt x="81857" y="1437436"/>
                  </a:lnTo>
                  <a:cubicBezTo>
                    <a:pt x="164692" y="1197445"/>
                    <a:pt x="179214" y="930999"/>
                    <a:pt x="108559" y="667309"/>
                  </a:cubicBezTo>
                  <a:cubicBezTo>
                    <a:pt x="85007" y="579413"/>
                    <a:pt x="53105" y="495983"/>
                    <a:pt x="13937" y="417644"/>
                  </a:cubicBezTo>
                  <a:lnTo>
                    <a:pt x="0" y="392931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37DDD0-BC9A-E050-552D-714BACE71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1" r="9171"/>
            <a:stretch/>
          </p:blipFill>
          <p:spPr>
            <a:xfrm rot="5931034">
              <a:off x="5025444" y="4526171"/>
              <a:ext cx="1277760" cy="2347157"/>
            </a:xfrm>
            <a:custGeom>
              <a:avLst/>
              <a:gdLst>
                <a:gd name="connsiteX0" fmla="*/ 867499 w 1016692"/>
                <a:gd name="connsiteY0" fmla="*/ 0 h 1867593"/>
                <a:gd name="connsiteX1" fmla="*/ 727543 w 1016692"/>
                <a:gd name="connsiteY1" fmla="*/ 1867593 h 1867593"/>
                <a:gd name="connsiteX2" fmla="*/ 0 w 1016692"/>
                <a:gd name="connsiteY2" fmla="*/ 1447545 h 1867593"/>
                <a:gd name="connsiteX3" fmla="*/ 93154 w 1016692"/>
                <a:gd name="connsiteY3" fmla="*/ 326852 h 1867593"/>
                <a:gd name="connsiteX4" fmla="*/ 84732 w 1016692"/>
                <a:gd name="connsiteY4" fmla="*/ 307214 h 186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3">
                  <a:moveTo>
                    <a:pt x="867499" y="0"/>
                  </a:moveTo>
                  <a:cubicBezTo>
                    <a:pt x="1107454" y="611396"/>
                    <a:pt x="1055942" y="1298788"/>
                    <a:pt x="727543" y="1867593"/>
                  </a:cubicBezTo>
                  <a:lnTo>
                    <a:pt x="0" y="1447545"/>
                  </a:lnTo>
                  <a:cubicBezTo>
                    <a:pt x="204744" y="1092919"/>
                    <a:pt x="225973" y="682699"/>
                    <a:pt x="93154" y="326852"/>
                  </a:cubicBezTo>
                  <a:lnTo>
                    <a:pt x="84732" y="307214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8DA300C-6DC4-3DF5-189E-8ED184F7A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86" t="14912" r="6407" b="-2055"/>
            <a:stretch/>
          </p:blipFill>
          <p:spPr>
            <a:xfrm rot="9531034">
              <a:off x="3566941" y="3351386"/>
              <a:ext cx="1277760" cy="2347154"/>
            </a:xfrm>
            <a:custGeom>
              <a:avLst/>
              <a:gdLst>
                <a:gd name="connsiteX0" fmla="*/ 727543 w 1016692"/>
                <a:gd name="connsiteY0" fmla="*/ 0 h 1867592"/>
                <a:gd name="connsiteX1" fmla="*/ 867499 w 1016692"/>
                <a:gd name="connsiteY1" fmla="*/ 1867592 h 1867592"/>
                <a:gd name="connsiteX2" fmla="*/ 84732 w 1016692"/>
                <a:gd name="connsiteY2" fmla="*/ 1560379 h 1867592"/>
                <a:gd name="connsiteX3" fmla="*/ 93154 w 1016692"/>
                <a:gd name="connsiteY3" fmla="*/ 1540740 h 1867592"/>
                <a:gd name="connsiteX4" fmla="*/ 0 w 1016692"/>
                <a:gd name="connsiteY4" fmla="*/ 420047 h 186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1867592">
                  <a:moveTo>
                    <a:pt x="727543" y="0"/>
                  </a:moveTo>
                  <a:cubicBezTo>
                    <a:pt x="1055942" y="568804"/>
                    <a:pt x="1107455" y="1256196"/>
                    <a:pt x="867499" y="1867592"/>
                  </a:cubicBezTo>
                  <a:lnTo>
                    <a:pt x="84732" y="1560379"/>
                  </a:lnTo>
                  <a:lnTo>
                    <a:pt x="93154" y="1540740"/>
                  </a:lnTo>
                  <a:cubicBezTo>
                    <a:pt x="225973" y="1184894"/>
                    <a:pt x="204744" y="774674"/>
                    <a:pt x="0" y="420047"/>
                  </a:cubicBez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F45B5F-0601-6DB4-08A9-8CE46319C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4443" t="-21284" r="14103" b="-10531"/>
            <a:stretch/>
          </p:blipFill>
          <p:spPr>
            <a:xfrm rot="13131034">
              <a:off x="3468819" y="1537291"/>
              <a:ext cx="1418042" cy="2294720"/>
            </a:xfrm>
            <a:custGeom>
              <a:avLst/>
              <a:gdLst>
                <a:gd name="connsiteX0" fmla="*/ 657439 w 1128312"/>
                <a:gd name="connsiteY0" fmla="*/ 0 h 1825870"/>
                <a:gd name="connsiteX1" fmla="*/ 1074182 w 1128312"/>
                <a:gd name="connsiteY1" fmla="*/ 1825870 h 1825870"/>
                <a:gd name="connsiteX2" fmla="*/ 254353 w 1128312"/>
                <a:gd name="connsiteY2" fmla="*/ 1638750 h 1825870"/>
                <a:gd name="connsiteX3" fmla="*/ 261419 w 1128312"/>
                <a:gd name="connsiteY3" fmla="*/ 1611270 h 1825870"/>
                <a:gd name="connsiteX4" fmla="*/ 288198 w 1128312"/>
                <a:gd name="connsiteY4" fmla="*/ 1345623 h 1825870"/>
                <a:gd name="connsiteX5" fmla="*/ 63084 w 1128312"/>
                <a:gd name="connsiteY5" fmla="*/ 608649 h 1825870"/>
                <a:gd name="connsiteX6" fmla="*/ 0 w 1128312"/>
                <a:gd name="connsiteY6" fmla="*/ 524288 h 18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8312" h="1825870">
                  <a:moveTo>
                    <a:pt x="657439" y="0"/>
                  </a:moveTo>
                  <a:cubicBezTo>
                    <a:pt x="1066946" y="513505"/>
                    <a:pt x="1220333" y="1185541"/>
                    <a:pt x="1074182" y="1825870"/>
                  </a:cubicBezTo>
                  <a:lnTo>
                    <a:pt x="254353" y="1638750"/>
                  </a:lnTo>
                  <a:lnTo>
                    <a:pt x="261419" y="1611270"/>
                  </a:lnTo>
                  <a:cubicBezTo>
                    <a:pt x="278978" y="1525464"/>
                    <a:pt x="288198" y="1436620"/>
                    <a:pt x="288198" y="1345623"/>
                  </a:cubicBezTo>
                  <a:cubicBezTo>
                    <a:pt x="288198" y="1072631"/>
                    <a:pt x="205209" y="819023"/>
                    <a:pt x="63084" y="608649"/>
                  </a:cubicBezTo>
                  <a:lnTo>
                    <a:pt x="0" y="524288"/>
                  </a:lnTo>
                  <a:close/>
                </a:path>
              </a:pathLst>
            </a:custGeom>
            <a:ln>
              <a:solidFill>
                <a:schemeClr val="accent1"/>
              </a:solidFill>
            </a:ln>
          </p:spPr>
        </p:pic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BC2CB38-250F-56E7-79BA-8E201899D194}"/>
              </a:ext>
            </a:extLst>
          </p:cNvPr>
          <p:cNvSpPr txBox="1"/>
          <p:nvPr/>
        </p:nvSpPr>
        <p:spPr>
          <a:xfrm>
            <a:off x="-59137" y="2186729"/>
            <a:ext cx="189775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Credit 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score Machine learning Project</a:t>
            </a:r>
          </a:p>
        </p:txBody>
      </p:sp>
      <p:pic>
        <p:nvPicPr>
          <p:cNvPr id="2" name="Resim 1" descr="metin içeren bir resim&#10;&#10;Açıklama otomatik olarak oluşturuldu">
            <a:extLst>
              <a:ext uri="{FF2B5EF4-FFF2-40B4-BE49-F238E27FC236}">
                <a16:creationId xmlns:a16="http://schemas.microsoft.com/office/drawing/2014/main" id="{AAEEC93C-AEF1-B95B-4EE5-2EDDAE3CE3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22"/>
          <a:stretch/>
        </p:blipFill>
        <p:spPr>
          <a:xfrm>
            <a:off x="10431109" y="6217812"/>
            <a:ext cx="2235524" cy="5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march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74" t="445" r="44612" b="-445"/>
          <a:stretch/>
        </p:blipFill>
        <p:spPr>
          <a:xfrm rot="8923174">
            <a:off x="-2332995" y="3724264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82" name="Picture 81" descr="Renkli grafik verileri fotoğrafını kapatın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r="32699"/>
          <a:stretch/>
        </p:blipFill>
        <p:spPr>
          <a:xfrm rot="11623557">
            <a:off x="-2728996" y="1818382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  <a:solidFill>
            <a:srgbClr val="00235B"/>
          </a:solidFill>
        </p:spPr>
      </p:pic>
      <p:pic>
        <p:nvPicPr>
          <p:cNvPr id="80" name="Picture 79" descr="Formüller içeren arka plan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7" t="-300" r="38757" b="940"/>
          <a:stretch/>
        </p:blipFill>
        <p:spPr>
          <a:xfrm rot="14323557">
            <a:off x="-1507404" y="344221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Yeşil kurdele 'de Sarmalanan küçük evden yakından kapat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9" t="-961" r="50209" b="961"/>
          <a:stretch/>
        </p:blipFill>
        <p:spPr>
          <a:xfrm rot="17923557">
            <a:off x="388437" y="371058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" r="9171"/>
          <a:stretch/>
        </p:blipFill>
        <p:spPr>
          <a:xfrm rot="20623557">
            <a:off x="2199075" y="1236224"/>
            <a:ext cx="1816079" cy="3336012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6" t="14912" r="6407" b="-2055"/>
          <a:stretch/>
        </p:blipFill>
        <p:spPr>
          <a:xfrm rot="2623557">
            <a:off x="1105867" y="3729177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4443" t="-21284" r="14103" b="-10531"/>
          <a:stretch/>
        </p:blipFill>
        <p:spPr>
          <a:xfrm rot="6223557">
            <a:off x="-618587" y="4562103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BC2CB38-250F-56E7-79BA-8E201899D194}"/>
              </a:ext>
            </a:extLst>
          </p:cNvPr>
          <p:cNvSpPr txBox="1"/>
          <p:nvPr/>
        </p:nvSpPr>
        <p:spPr>
          <a:xfrm>
            <a:off x="-59137" y="2186729"/>
            <a:ext cx="189775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Credit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score Machine learning Project</a:t>
            </a:r>
          </a:p>
        </p:txBody>
      </p:sp>
      <p:pic>
        <p:nvPicPr>
          <p:cNvPr id="2" name="Resim 1" descr="metin içeren bir resim&#10;&#10;Açıklama otomatik olarak oluşturuldu">
            <a:extLst>
              <a:ext uri="{FF2B5EF4-FFF2-40B4-BE49-F238E27FC236}">
                <a16:creationId xmlns:a16="http://schemas.microsoft.com/office/drawing/2014/main" id="{AAEEC93C-AEF1-B95B-4EE5-2EDDAE3CE3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22"/>
          <a:stretch/>
        </p:blipFill>
        <p:spPr>
          <a:xfrm>
            <a:off x="10431109" y="6217812"/>
            <a:ext cx="2235524" cy="553303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B73199A8-0FDD-6B82-C9E0-057004445705}"/>
              </a:ext>
            </a:extLst>
          </p:cNvPr>
          <p:cNvSpPr txBox="1"/>
          <p:nvPr/>
        </p:nvSpPr>
        <p:spPr>
          <a:xfrm>
            <a:off x="4031701" y="913524"/>
            <a:ext cx="8073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Scrum </a:t>
            </a:r>
            <a:r>
              <a:rPr lang="en-US" sz="7200" dirty="0" err="1">
                <a:solidFill>
                  <a:schemeClr val="bg1"/>
                </a:solidFill>
                <a:latin typeface="Couture" panose="020B0804020202020204" pitchFamily="34" charset="0"/>
              </a:rPr>
              <a:t>MEthod</a:t>
            </a:r>
            <a:endParaRPr lang="en-US" sz="7200" dirty="0">
              <a:solidFill>
                <a:schemeClr val="bg1"/>
              </a:solidFill>
              <a:latin typeface="Couture" panose="020B08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3EB39-E186-510F-D672-16D30A8CFBDF}"/>
              </a:ext>
            </a:extLst>
          </p:cNvPr>
          <p:cNvSpPr txBox="1"/>
          <p:nvPr/>
        </p:nvSpPr>
        <p:spPr>
          <a:xfrm>
            <a:off x="4840966" y="2579721"/>
            <a:ext cx="601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2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74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0.77547 L -0.00299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-3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march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74" t="445" r="44612" b="-445"/>
          <a:stretch/>
        </p:blipFill>
        <p:spPr>
          <a:xfrm rot="12025822">
            <a:off x="-2818103" y="1863116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82" name="Picture 81" descr="Renkli grafik verileri fotoğrafını kapatın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r="32699"/>
          <a:stretch/>
        </p:blipFill>
        <p:spPr>
          <a:xfrm rot="14726205">
            <a:off x="-1556361" y="333497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  <a:solidFill>
            <a:srgbClr val="00235B"/>
          </a:solidFill>
        </p:spPr>
      </p:pic>
      <p:pic>
        <p:nvPicPr>
          <p:cNvPr id="80" name="Picture 79" descr="Formüller içeren arka plan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7" t="-300" r="38757" b="940"/>
          <a:stretch/>
        </p:blipFill>
        <p:spPr>
          <a:xfrm rot="17426205">
            <a:off x="346432" y="416736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Yeşil kurdele 'de Sarmalanan küçük evden yakından kapat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9" t="-961" r="50209" b="961"/>
          <a:stretch/>
        </p:blipFill>
        <p:spPr>
          <a:xfrm rot="21026205">
            <a:off x="2234718" y="1058534"/>
            <a:ext cx="1885405" cy="3551411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" r="9171"/>
          <a:stretch/>
        </p:blipFill>
        <p:spPr>
          <a:xfrm rot="2126205">
            <a:off x="1015200" y="3772327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6" t="14912" r="6407" b="-2055"/>
          <a:stretch/>
        </p:blipFill>
        <p:spPr>
          <a:xfrm rot="5726205">
            <a:off x="-688111" y="4550845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4443" t="-21284" r="14103" b="-10531"/>
          <a:stretch/>
        </p:blipFill>
        <p:spPr>
          <a:xfrm rot="9326205">
            <a:off x="-2416496" y="3778465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BC2CB38-250F-56E7-79BA-8E201899D194}"/>
              </a:ext>
            </a:extLst>
          </p:cNvPr>
          <p:cNvSpPr txBox="1"/>
          <p:nvPr/>
        </p:nvSpPr>
        <p:spPr>
          <a:xfrm>
            <a:off x="-59137" y="2186729"/>
            <a:ext cx="189775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Credit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score Machine learning Project</a:t>
            </a:r>
          </a:p>
        </p:txBody>
      </p:sp>
      <p:pic>
        <p:nvPicPr>
          <p:cNvPr id="2" name="Resim 1" descr="metin içeren bir resim&#10;&#10;Açıklama otomatik olarak oluşturuldu">
            <a:extLst>
              <a:ext uri="{FF2B5EF4-FFF2-40B4-BE49-F238E27FC236}">
                <a16:creationId xmlns:a16="http://schemas.microsoft.com/office/drawing/2014/main" id="{AAEEC93C-AEF1-B95B-4EE5-2EDDAE3CE3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22"/>
          <a:stretch/>
        </p:blipFill>
        <p:spPr>
          <a:xfrm>
            <a:off x="10431109" y="6217812"/>
            <a:ext cx="2235524" cy="553303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C9D21540-8199-E112-2BBD-F33D6EF8A617}"/>
              </a:ext>
            </a:extLst>
          </p:cNvPr>
          <p:cNvSpPr txBox="1"/>
          <p:nvPr/>
        </p:nvSpPr>
        <p:spPr>
          <a:xfrm>
            <a:off x="4323152" y="643143"/>
            <a:ext cx="7099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Understand dataset</a:t>
            </a:r>
          </a:p>
        </p:txBody>
      </p:sp>
    </p:spTree>
    <p:extLst>
      <p:ext uri="{BB962C8B-B14F-4D97-AF65-F5344CB8AC3E}">
        <p14:creationId xmlns:p14="http://schemas.microsoft.com/office/powerpoint/2010/main" val="211911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march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74" t="445" r="44612" b="-445"/>
          <a:stretch/>
        </p:blipFill>
        <p:spPr>
          <a:xfrm rot="14788080">
            <a:off x="-1847131" y="437861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82" name="Picture 81" descr="Renkli grafik verileri fotoğrafını kapatın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r="32699"/>
          <a:stretch/>
        </p:blipFill>
        <p:spPr>
          <a:xfrm rot="17488463">
            <a:off x="138119" y="249818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  <a:solidFill>
            <a:srgbClr val="00235B"/>
          </a:solidFill>
        </p:spPr>
      </p:pic>
      <p:pic>
        <p:nvPicPr>
          <p:cNvPr id="80" name="Picture 79" descr="Formüller içeren arka plan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7" t="-300" r="38757" b="940"/>
          <a:stretch/>
        </p:blipFill>
        <p:spPr>
          <a:xfrm rot="20188463">
            <a:off x="1978877" y="912162"/>
            <a:ext cx="1918524" cy="3423836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Yeşil kurdele 'de Sarmalanan küçük evden yakından kapat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9" t="-961" r="50209" b="961"/>
          <a:stretch/>
        </p:blipFill>
        <p:spPr>
          <a:xfrm rot="2188463">
            <a:off x="1137159" y="3548403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" r="9171"/>
          <a:stretch/>
        </p:blipFill>
        <p:spPr>
          <a:xfrm rot="4888463">
            <a:off x="-558285" y="4509325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6" t="14912" r="6407" b="-2055"/>
          <a:stretch/>
        </p:blipFill>
        <p:spPr>
          <a:xfrm rot="8488463">
            <a:off x="-2301072" y="3823726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4443" t="-21284" r="14103" b="-10531"/>
          <a:stretch/>
        </p:blipFill>
        <p:spPr>
          <a:xfrm rot="12088463">
            <a:off x="-2947515" y="2101970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BC2CB38-250F-56E7-79BA-8E201899D194}"/>
              </a:ext>
            </a:extLst>
          </p:cNvPr>
          <p:cNvSpPr txBox="1"/>
          <p:nvPr/>
        </p:nvSpPr>
        <p:spPr>
          <a:xfrm>
            <a:off x="-59137" y="2186729"/>
            <a:ext cx="189775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Credit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score Machine learning Project</a:t>
            </a:r>
          </a:p>
        </p:txBody>
      </p:sp>
      <p:pic>
        <p:nvPicPr>
          <p:cNvPr id="2" name="Resim 1" descr="metin içeren bir resim&#10;&#10;Açıklama otomatik olarak oluşturuldu">
            <a:extLst>
              <a:ext uri="{FF2B5EF4-FFF2-40B4-BE49-F238E27FC236}">
                <a16:creationId xmlns:a16="http://schemas.microsoft.com/office/drawing/2014/main" id="{AAEEC93C-AEF1-B95B-4EE5-2EDDAE3CE3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22"/>
          <a:stretch/>
        </p:blipFill>
        <p:spPr>
          <a:xfrm>
            <a:off x="10431109" y="6217812"/>
            <a:ext cx="2235524" cy="553303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1A26428-9EA8-9416-27E1-C5EDFD2F6F47}"/>
              </a:ext>
            </a:extLst>
          </p:cNvPr>
          <p:cNvSpPr txBox="1"/>
          <p:nvPr/>
        </p:nvSpPr>
        <p:spPr>
          <a:xfrm>
            <a:off x="4323152" y="643143"/>
            <a:ext cx="7099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Data pre process</a:t>
            </a:r>
          </a:p>
        </p:txBody>
      </p:sp>
    </p:spTree>
    <p:extLst>
      <p:ext uri="{BB962C8B-B14F-4D97-AF65-F5344CB8AC3E}">
        <p14:creationId xmlns:p14="http://schemas.microsoft.com/office/powerpoint/2010/main" val="368373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march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74" t="445" r="44612" b="-445"/>
          <a:stretch/>
        </p:blipFill>
        <p:spPr>
          <a:xfrm rot="17840100">
            <a:off x="31645" y="197765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82" name="Picture 81" descr="Renkli grafik verileri fotoğrafını kapatın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r="32699"/>
          <a:stretch/>
        </p:blipFill>
        <p:spPr>
          <a:xfrm rot="20540483">
            <a:off x="2176048" y="714187"/>
            <a:ext cx="1815307" cy="3498474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  <a:solidFill>
            <a:srgbClr val="00235B"/>
          </a:solidFill>
        </p:spPr>
      </p:pic>
      <p:pic>
        <p:nvPicPr>
          <p:cNvPr id="80" name="Picture 79" descr="Formüller içeren arka plan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7" t="-300" r="38757" b="940"/>
          <a:stretch/>
        </p:blipFill>
        <p:spPr>
          <a:xfrm rot="1640483">
            <a:off x="1087103" y="3513229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Yeşil kurdele 'de Sarmalanan küçük evden yakından kapat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9" t="-961" r="50209" b="961"/>
          <a:stretch/>
        </p:blipFill>
        <p:spPr>
          <a:xfrm rot="5240483">
            <a:off x="-491378" y="4449325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" r="9171"/>
          <a:stretch/>
        </p:blipFill>
        <p:spPr>
          <a:xfrm rot="7940483">
            <a:off x="-2310231" y="3752839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6" t="14912" r="6407" b="-2055"/>
          <a:stretch/>
        </p:blipFill>
        <p:spPr>
          <a:xfrm rot="11540483">
            <a:off x="-2878334" y="1968292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4443" t="-21284" r="14103" b="-10531"/>
          <a:stretch/>
        </p:blipFill>
        <p:spPr>
          <a:xfrm rot="15140483">
            <a:off x="-1956320" y="444296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BC2CB38-250F-56E7-79BA-8E201899D194}"/>
              </a:ext>
            </a:extLst>
          </p:cNvPr>
          <p:cNvSpPr txBox="1"/>
          <p:nvPr/>
        </p:nvSpPr>
        <p:spPr>
          <a:xfrm>
            <a:off x="-59137" y="2186729"/>
            <a:ext cx="189775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Credit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score Machine learning Project</a:t>
            </a:r>
          </a:p>
        </p:txBody>
      </p:sp>
      <p:pic>
        <p:nvPicPr>
          <p:cNvPr id="2" name="Resim 1" descr="metin içeren bir resim&#10;&#10;Açıklama otomatik olarak oluşturuldu">
            <a:extLst>
              <a:ext uri="{FF2B5EF4-FFF2-40B4-BE49-F238E27FC236}">
                <a16:creationId xmlns:a16="http://schemas.microsoft.com/office/drawing/2014/main" id="{AAEEC93C-AEF1-B95B-4EE5-2EDDAE3CE3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22"/>
          <a:stretch/>
        </p:blipFill>
        <p:spPr>
          <a:xfrm>
            <a:off x="10431109" y="6217812"/>
            <a:ext cx="2235524" cy="553303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36865868-8B0E-C543-39A0-78DE0B05A399}"/>
              </a:ext>
            </a:extLst>
          </p:cNvPr>
          <p:cNvSpPr txBox="1"/>
          <p:nvPr/>
        </p:nvSpPr>
        <p:spPr>
          <a:xfrm>
            <a:off x="4323152" y="643143"/>
            <a:ext cx="7099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Data Analyze</a:t>
            </a:r>
          </a:p>
        </p:txBody>
      </p:sp>
    </p:spTree>
    <p:extLst>
      <p:ext uri="{BB962C8B-B14F-4D97-AF65-F5344CB8AC3E}">
        <p14:creationId xmlns:p14="http://schemas.microsoft.com/office/powerpoint/2010/main" val="144513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march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74" t="445" r="44612" b="-445"/>
          <a:stretch/>
        </p:blipFill>
        <p:spPr>
          <a:xfrm rot="20952910">
            <a:off x="2034606" y="619319"/>
            <a:ext cx="1968682" cy="3513349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82" name="Picture 81" descr="Renkli grafik verileri fotoğrafını kapatın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r="32699"/>
          <a:stretch/>
        </p:blipFill>
        <p:spPr>
          <a:xfrm rot="2053293">
            <a:off x="1209952" y="3465356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  <a:solidFill>
            <a:srgbClr val="00235B"/>
          </a:solidFill>
        </p:spPr>
      </p:pic>
      <p:pic>
        <p:nvPicPr>
          <p:cNvPr id="80" name="Picture 79" descr="Formüller içeren arka plan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7" t="-300" r="38757" b="940"/>
          <a:stretch/>
        </p:blipFill>
        <p:spPr>
          <a:xfrm rot="4753293">
            <a:off x="-539542" y="4417115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Yeşil kurdele 'de Sarmalanan küçük evden yakından kapat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9" t="-961" r="50209" b="961"/>
          <a:stretch/>
        </p:blipFill>
        <p:spPr>
          <a:xfrm rot="8353293">
            <a:off x="-2243724" y="3726280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" r="9171"/>
          <a:stretch/>
        </p:blipFill>
        <p:spPr>
          <a:xfrm rot="11053293">
            <a:off x="-2822198" y="187777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6" t="14912" r="6407" b="-2055"/>
          <a:stretch/>
        </p:blipFill>
        <p:spPr>
          <a:xfrm rot="14653293">
            <a:off x="-1768950" y="329225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4443" t="-21284" r="14103" b="-10531"/>
          <a:stretch/>
        </p:blipFill>
        <p:spPr>
          <a:xfrm rot="18253293">
            <a:off x="-7040" y="179032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BC2CB38-250F-56E7-79BA-8E201899D194}"/>
              </a:ext>
            </a:extLst>
          </p:cNvPr>
          <p:cNvSpPr txBox="1"/>
          <p:nvPr/>
        </p:nvSpPr>
        <p:spPr>
          <a:xfrm>
            <a:off x="-59137" y="2186729"/>
            <a:ext cx="189775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Credit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score Machine learning Project</a:t>
            </a:r>
          </a:p>
        </p:txBody>
      </p:sp>
      <p:pic>
        <p:nvPicPr>
          <p:cNvPr id="2" name="Resim 1" descr="metin içeren bir resim&#10;&#10;Açıklama otomatik olarak oluşturuldu">
            <a:extLst>
              <a:ext uri="{FF2B5EF4-FFF2-40B4-BE49-F238E27FC236}">
                <a16:creationId xmlns:a16="http://schemas.microsoft.com/office/drawing/2014/main" id="{AAEEC93C-AEF1-B95B-4EE5-2EDDAE3CE3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22"/>
          <a:stretch/>
        </p:blipFill>
        <p:spPr>
          <a:xfrm>
            <a:off x="10431109" y="6217812"/>
            <a:ext cx="2235524" cy="553303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72AAE514-7166-E3BE-76C7-3E91E88BDCAF}"/>
              </a:ext>
            </a:extLst>
          </p:cNvPr>
          <p:cNvSpPr txBox="1"/>
          <p:nvPr/>
        </p:nvSpPr>
        <p:spPr>
          <a:xfrm>
            <a:off x="4323152" y="643143"/>
            <a:ext cx="7099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23593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march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74" t="445" r="44612" b="-445"/>
          <a:stretch/>
        </p:blipFill>
        <p:spPr>
          <a:xfrm rot="2457801">
            <a:off x="1219250" y="3454513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82" name="Picture 81" descr="Renkli grafik verileri fotoğrafını kapatın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r="32699"/>
          <a:stretch/>
        </p:blipFill>
        <p:spPr>
          <a:xfrm rot="5158184">
            <a:off x="-409774" y="4445798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  <a:solidFill>
            <a:srgbClr val="00235B"/>
          </a:solidFill>
        </p:spPr>
      </p:pic>
      <p:pic>
        <p:nvPicPr>
          <p:cNvPr id="80" name="Picture 79" descr="Formüller içeren arka plan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7" t="-300" r="38757" b="940"/>
          <a:stretch/>
        </p:blipFill>
        <p:spPr>
          <a:xfrm rot="7858184">
            <a:off x="-2251555" y="3699055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Yeşil kurdele 'de Sarmalanan küçük evden yakından kapat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9" t="-961" r="50209" b="961"/>
          <a:stretch/>
        </p:blipFill>
        <p:spPr>
          <a:xfrm rot="11458184">
            <a:off x="-2757509" y="1906243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" r="9171"/>
          <a:stretch/>
        </p:blipFill>
        <p:spPr>
          <a:xfrm rot="14158184">
            <a:off x="-1667629" y="319877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6" t="14912" r="6407" b="-2055"/>
          <a:stretch/>
        </p:blipFill>
        <p:spPr>
          <a:xfrm rot="17758184">
            <a:off x="200533" y="188251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4443" t="-21284" r="14103" b="-10531"/>
          <a:stretch/>
        </p:blipFill>
        <p:spPr>
          <a:xfrm rot="21358184">
            <a:off x="2091141" y="465603"/>
            <a:ext cx="2278702" cy="3687467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BC2CB38-250F-56E7-79BA-8E201899D194}"/>
              </a:ext>
            </a:extLst>
          </p:cNvPr>
          <p:cNvSpPr txBox="1"/>
          <p:nvPr/>
        </p:nvSpPr>
        <p:spPr>
          <a:xfrm>
            <a:off x="-59137" y="2186729"/>
            <a:ext cx="189775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Credit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ture" panose="020B0604020202020204" charset="0"/>
                <a:ea typeface="+mn-ea"/>
                <a:cs typeface="+mn-cs"/>
              </a:rPr>
              <a:t>score Machine learning Project</a:t>
            </a:r>
          </a:p>
        </p:txBody>
      </p:sp>
      <p:pic>
        <p:nvPicPr>
          <p:cNvPr id="2" name="Resim 1" descr="metin içeren bir resim&#10;&#10;Açıklama otomatik olarak oluşturuldu">
            <a:extLst>
              <a:ext uri="{FF2B5EF4-FFF2-40B4-BE49-F238E27FC236}">
                <a16:creationId xmlns:a16="http://schemas.microsoft.com/office/drawing/2014/main" id="{AAEEC93C-AEF1-B95B-4EE5-2EDDAE3CE3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22"/>
          <a:stretch/>
        </p:blipFill>
        <p:spPr>
          <a:xfrm>
            <a:off x="10431109" y="6217812"/>
            <a:ext cx="2235524" cy="553303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5FE2550A-2277-5D9D-78AA-288EBCE49F8F}"/>
              </a:ext>
            </a:extLst>
          </p:cNvPr>
          <p:cNvSpPr txBox="1"/>
          <p:nvPr/>
        </p:nvSpPr>
        <p:spPr>
          <a:xfrm>
            <a:off x="4477286" y="654762"/>
            <a:ext cx="7099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73299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Geniş ekran</PresentationFormat>
  <Paragraphs>43</Paragraphs>
  <Slides>10</Slides>
  <Notes>0</Notes>
  <HiddenSlides>1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Montserrat</vt:lpstr>
      <vt:lpstr>Couture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Sefa</cp:lastModifiedBy>
  <cp:revision>5</cp:revision>
  <dcterms:created xsi:type="dcterms:W3CDTF">2023-03-13T17:31:22Z</dcterms:created>
  <dcterms:modified xsi:type="dcterms:W3CDTF">2023-04-15T21:39:30Z</dcterms:modified>
</cp:coreProperties>
</file>